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embeddedFontLst>
    <p:embeddedFont>
      <p:font typeface="Robo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oboto-bold.fntdata"/><Relationship Id="rId14" Type="http://schemas.openxmlformats.org/officeDocument/2006/relationships/slide" Target="slides/slide10.xml"/><Relationship Id="rId58" Type="http://schemas.openxmlformats.org/officeDocument/2006/relationships/font" Target="fonts/Robot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968d725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968d725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968d725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968d725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968d725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968d725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968d725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968d725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968d725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968d725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968d725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0968d725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968d725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968d725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968d725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968d725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968d725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968d725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968d725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968d725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0420db1d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0420db1d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968d725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968d725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968d725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968d725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968d725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968d725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968d725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0968d725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5b6b177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5b6b177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968d725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968d725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968d725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0968d725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968d725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968d725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968d725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968d725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968d725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968d725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968d72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968d72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5b6b17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15b6b17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968d725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968d725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968d725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0968d725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968d725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968d725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968d725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0968d725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968d725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0968d725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968d725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968d725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968d725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0968d725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968d725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0968d725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0968d725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0968d725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6d329339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6d329339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968d725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0968d725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968d725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968d725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968d725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968d725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968d725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0968d72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968d725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968d725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0968d725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0968d725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0968d7257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0968d725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968d725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968d725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0968d725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0968d725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0968d725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0968d725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6d329339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6d329339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b46cfa44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b46cfa44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1ac961c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1ac961c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b46cfa44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b46cfa44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6d32933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6d32933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968d72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968d72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968d725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968d725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968d725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968d72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968d725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968d725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Relationship Id="rId5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Machine Learning Applications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Lecture Five: Text Categorization &amp; Recommender Systems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Dr. Aleksandar Velkoski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Collaborative Recommender Systems</a:t>
            </a:r>
            <a:endParaRPr sz="3600"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Collaborative filtering recommenders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Predictions for unseen (target) items are computed based the other users’ with similar interest scores on items in user u’s profile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i.e. users with similar tastes (aka “nearest neighbors”)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requires computing correlations between user u and other users according to interest scores or ratings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k-nearest-neighbor (knn) strategy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775" y="3580950"/>
            <a:ext cx="4776374" cy="15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161" y="100325"/>
            <a:ext cx="4955575" cy="49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125" y="152400"/>
            <a:ext cx="65497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200" y="92225"/>
            <a:ext cx="482560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Collaborative Filtering Process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99" y="1801950"/>
            <a:ext cx="5353701" cy="316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Based</a:t>
            </a:r>
            <a:r>
              <a:rPr lang="en"/>
              <a:t> Collaborative Filtering 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75" y="1784100"/>
            <a:ext cx="5852049" cy="32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924" y="1735025"/>
            <a:ext cx="192499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600" y="1800975"/>
            <a:ext cx="6844701" cy="31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</a:t>
            </a:r>
            <a:r>
              <a:rPr lang="en"/>
              <a:t> Based Collaborative Filtering 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75" y="1811225"/>
            <a:ext cx="5409694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Based Collaborative Filtering 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75" y="1772475"/>
            <a:ext cx="4232425" cy="327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4830550" y="2337600"/>
            <a:ext cx="28158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(Items &amp; </a:t>
            </a:r>
            <a:r>
              <a:rPr lang="en" sz="1200"/>
              <a:t>Ratings</a:t>
            </a:r>
            <a:r>
              <a:rPr lang="en" sz="1200"/>
              <a:t> as vectors)</a:t>
            </a:r>
            <a:endParaRPr sz="1200"/>
          </a:p>
        </p:txBody>
      </p:sp>
      <p:sp>
        <p:nvSpPr>
          <p:cNvPr id="172" name="Google Shape;172;p30"/>
          <p:cNvSpPr txBox="1"/>
          <p:nvPr/>
        </p:nvSpPr>
        <p:spPr>
          <a:xfrm>
            <a:off x="4881200" y="4061800"/>
            <a:ext cx="31116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(How much </a:t>
            </a:r>
            <a:r>
              <a:rPr lang="en" sz="1200"/>
              <a:t>ratings</a:t>
            </a:r>
            <a:r>
              <a:rPr lang="en" sz="1200"/>
              <a:t> </a:t>
            </a:r>
            <a:r>
              <a:rPr lang="en" sz="1200"/>
              <a:t>deviate</a:t>
            </a:r>
            <a:r>
              <a:rPr lang="en" sz="1200"/>
              <a:t> from average)</a:t>
            </a:r>
            <a:endParaRPr sz="1200"/>
          </a:p>
        </p:txBody>
      </p:sp>
      <p:sp>
        <p:nvSpPr>
          <p:cNvPr id="173" name="Google Shape;173;p30"/>
          <p:cNvSpPr txBox="1"/>
          <p:nvPr/>
        </p:nvSpPr>
        <p:spPr>
          <a:xfrm>
            <a:off x="4881200" y="3277800"/>
            <a:ext cx="31116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(Adjusted for different user rating </a:t>
            </a:r>
            <a:r>
              <a:rPr lang="en" sz="1200"/>
              <a:t>schemes</a:t>
            </a:r>
            <a:r>
              <a:rPr lang="en" sz="1200"/>
              <a:t>)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388" y="1803250"/>
            <a:ext cx="6885124" cy="32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Review of Lecture Four</a:t>
            </a:r>
            <a:endParaRPr sz="4800"/>
          </a:p>
        </p:txBody>
      </p:sp>
      <p:sp>
        <p:nvSpPr>
          <p:cNvPr id="74" name="Google Shape;74;p14"/>
          <p:cNvSpPr txBox="1"/>
          <p:nvPr/>
        </p:nvSpPr>
        <p:spPr>
          <a:xfrm>
            <a:off x="238250" y="1274950"/>
            <a:ext cx="420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Numeric Prediction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Bayes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Decision Trees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Split users into train/test sets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For each user a in the test set: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split a’s votes into observed (I) and to-predict (P)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measure average absolute deviation between predicted and actual votes in 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MAE = mean absolute error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Or  RMSE = root mean squared error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</a:t>
            </a:r>
            <a:r>
              <a:rPr lang="en" sz="1400"/>
              <a:t>verage over all test users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Sparsity</a:t>
            </a:r>
            <a:r>
              <a:rPr lang="en"/>
              <a:t> Problems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Cold start problem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How to recommend new items? What to recommend to new users?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Straightforward approaches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Ask/force users to rate a set of items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another method (e.g., content-based, demographic or simply non-personalized) in the initial phase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Alternatives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better algorithms (beyond nearest-neighbor approaches)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nearest-neighbor approaches, the set of sufficiently similar neighbors might be too small to make good predictions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model-based approaches (clustering; dimensionality reduction, etc.)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Algorithms for Sparsity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Recursive CF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Assume there is a very close neighbor n of u who has not yet rated the target item i 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Apply CF-method recursively and predict a rating for item i for the neighbor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this predicted rating instead of the rating of a more distant direct neighbor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300" y="3077325"/>
            <a:ext cx="6757099" cy="19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Based Approaches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Matrix factorization techniques, statistics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singular value decomposition, principal component analysis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Approaches based on clustering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Association rule mining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compare: shopping basket analysis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Probabilistic models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clustering models, Bayesian networks, probabilistic Latent Semantic Analysis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Various other machine learning approaches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 Reduction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125" y="1759150"/>
            <a:ext cx="6042525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Netflix Prize</a:t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658825"/>
            <a:ext cx="6745006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 of Ratings Data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735025"/>
            <a:ext cx="5840841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700" y="1811225"/>
            <a:ext cx="5691353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Dimensional Feature Space</a:t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163" y="1684150"/>
            <a:ext cx="5725679" cy="333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350" y="2154450"/>
            <a:ext cx="4027026" cy="25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725" y="2448075"/>
            <a:ext cx="578125" cy="7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Recommendations</a:t>
            </a:r>
            <a:endParaRPr/>
          </a:p>
        </p:txBody>
      </p:sp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475" y="1645450"/>
            <a:ext cx="6024701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Lecture Five</a:t>
            </a:r>
            <a:endParaRPr sz="4800"/>
          </a:p>
        </p:txBody>
      </p:sp>
      <p:sp>
        <p:nvSpPr>
          <p:cNvPr id="80" name="Google Shape;80;p15"/>
          <p:cNvSpPr txBox="1"/>
          <p:nvPr/>
        </p:nvSpPr>
        <p:spPr>
          <a:xfrm>
            <a:off x="238250" y="1274950"/>
            <a:ext cx="420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Text Classification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Recommender Systems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Recommendations</a:t>
            </a:r>
            <a:endParaRPr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735025"/>
            <a:ext cx="5513401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Representation</a:t>
            </a: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735025"/>
            <a:ext cx="5425471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Recommendation</a:t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35025"/>
            <a:ext cx="5870555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Search</a:t>
            </a:r>
            <a:endParaRPr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35025"/>
            <a:ext cx="5350751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175" y="1805925"/>
            <a:ext cx="6078426" cy="322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Recommendation</a:t>
            </a:r>
            <a:endParaRPr/>
          </a:p>
        </p:txBody>
      </p:sp>
      <p:pic>
        <p:nvPicPr>
          <p:cNvPr id="278" name="Google Shape;2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735025"/>
            <a:ext cx="5329255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/ Collaborative Tags</a:t>
            </a:r>
            <a:endParaRPr/>
          </a:p>
        </p:txBody>
      </p:sp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700" y="1737000"/>
            <a:ext cx="5906324" cy="32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r>
              <a:rPr lang="en"/>
              <a:t> Tags Describe the Resource</a:t>
            </a:r>
            <a:endParaRPr/>
          </a:p>
        </p:txBody>
      </p:sp>
      <p:pic>
        <p:nvPicPr>
          <p:cNvPr id="290" name="Google Shape;2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735025"/>
            <a:ext cx="5800396" cy="3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9"/>
          <p:cNvSpPr txBox="1"/>
          <p:nvPr/>
        </p:nvSpPr>
        <p:spPr>
          <a:xfrm>
            <a:off x="1804475" y="3184200"/>
            <a:ext cx="28227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 can describe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resource (genre, actors, etc)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(toRead)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Subjective (awesome)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Ownership (abc)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 Recommendation</a:t>
            </a:r>
            <a:endParaRPr/>
          </a:p>
        </p:txBody>
      </p:sp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675" y="1817125"/>
            <a:ext cx="6147376" cy="32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 Describe the User</a:t>
            </a:r>
            <a:endParaRPr/>
          </a:p>
        </p:txBody>
      </p:sp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735025"/>
            <a:ext cx="5959041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Tags for Recommendation</a:t>
            </a:r>
            <a:endParaRPr/>
          </a:p>
        </p:txBody>
      </p:sp>
      <p:pic>
        <p:nvPicPr>
          <p:cNvPr id="309" name="Google Shape;3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00" y="1843200"/>
            <a:ext cx="5823775" cy="32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Combining Content and Collaborative Recommendation</a:t>
            </a:r>
            <a:endParaRPr sz="2500"/>
          </a:p>
        </p:txBody>
      </p:sp>
      <p:pic>
        <p:nvPicPr>
          <p:cNvPr id="315" name="Google Shape;3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735025"/>
            <a:ext cx="5629339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Semantically Enhanced Hybrid Recommendation</a:t>
            </a:r>
            <a:endParaRPr sz="2500"/>
          </a:p>
        </p:txBody>
      </p:sp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735025"/>
            <a:ext cx="6048872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Semantically Enhanced CF</a:t>
            </a:r>
            <a:endParaRPr sz="2500"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735025"/>
            <a:ext cx="5928936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Semantically Enhanced CF</a:t>
            </a:r>
            <a:endParaRPr sz="2500"/>
          </a:p>
        </p:txBody>
      </p:sp>
      <p:pic>
        <p:nvPicPr>
          <p:cNvPr id="333" name="Google Shape;3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735025"/>
            <a:ext cx="572040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Semantically Enhanced CF</a:t>
            </a:r>
            <a:endParaRPr sz="2500"/>
          </a:p>
        </p:txBody>
      </p:sp>
      <p:pic>
        <p:nvPicPr>
          <p:cNvPr id="339" name="Google Shape;3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75" y="1732400"/>
            <a:ext cx="5800396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Representation of User Profile Data</a:t>
            </a:r>
            <a:endParaRPr sz="2500"/>
          </a:p>
        </p:txBody>
      </p:sp>
      <p:pic>
        <p:nvPicPr>
          <p:cNvPr id="345" name="Google Shape;3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735025"/>
            <a:ext cx="5551766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Clusters for Web Personalization</a:t>
            </a:r>
            <a:endParaRPr/>
          </a:p>
        </p:txBody>
      </p:sp>
      <p:pic>
        <p:nvPicPr>
          <p:cNvPr id="351" name="Google Shape;3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735025"/>
            <a:ext cx="5823697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r>
              <a:rPr lang="en"/>
              <a:t> and Collaborative Filtering</a:t>
            </a:r>
            <a:endParaRPr/>
          </a:p>
        </p:txBody>
      </p:sp>
      <p:pic>
        <p:nvPicPr>
          <p:cNvPr id="357" name="Google Shape;3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735025"/>
            <a:ext cx="4374624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 Clustering</a:t>
            </a:r>
            <a:endParaRPr/>
          </a:p>
        </p:txBody>
      </p:sp>
      <p:pic>
        <p:nvPicPr>
          <p:cNvPr id="363" name="Google Shape;3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125" y="1745800"/>
            <a:ext cx="4631653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Predictive User Modeling</a:t>
            </a:r>
            <a:endParaRPr sz="36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Problem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Dynamically serve customized content (ads, products, deals, recommendations, etc.) to users based on their profiles, preferences, or expected needs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Example: Recommender systems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Personalized information filtering systems that present items (films, television, video, music, books, news, restaurants, images, web pages, etc.) that are likely to be of interest to a given user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Wrapping-up the Lecture 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369" name="Google Shape;369;p62"/>
          <p:cNvSpPr txBox="1"/>
          <p:nvPr>
            <p:ph type="title"/>
          </p:nvPr>
        </p:nvSpPr>
        <p:spPr>
          <a:xfrm>
            <a:off x="4860199" y="712150"/>
            <a:ext cx="4045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difference tf idf?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intuition of tf x idf?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evaluate the performance of recommender systems?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we need it?</a:t>
            </a:r>
            <a:endParaRPr sz="360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For businesses: grow customer loyalty / increase sales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Amazon  35% of sales from recommendation; increasing fast!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Netflix  40%+ of movie selections from recommendation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Facebook  90% of user interactions via personalized feeds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600" y="3094799"/>
            <a:ext cx="4354999" cy="198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Common Approaches</a:t>
            </a:r>
            <a:endParaRPr sz="3600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Collaborative Filtering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Give recommendations to a user based on preferences of “similar” users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Preferences on items may be explicit or implicit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Includes recommendation based on social / collaborative content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Content-Based Filtering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Give recommendations to a user based on items with “similar” content in the user’s profile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Rule-Based (Knowledge-Based) Filtering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 recommendations to users based on predefined (or learned) rules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age(x, 25-35) and income(x, 70-100K) and children(x, &gt;=3)  recommend(x, Minivan)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Hybrid Approaches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Recommendation Task</a:t>
            </a:r>
            <a:endParaRPr sz="3600"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Basic formulation as a prediction problem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Typically, the profile Pu contains preference scores by u on some other items, {i1, …, ik} different from it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preference scores on i1, …, ik may have been obtained explicitly (e.g., movie ratings) or implicitly (e.g., time spent on a product page or a news article)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" y="2356851"/>
            <a:ext cx="8222099" cy="116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Recommendation as Rating Prediction</a:t>
            </a:r>
            <a:endParaRPr sz="3600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Two types of entities: Users and Items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Utility of item i for user u is represented by some rating r (where r ∈ Rating)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user typically rates a subset of items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Recommender system then tries to estimate/predict the unknown ratings, i.e., to extrapolate rating function Rec based on the known ratings: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Rec: Users × Items → Rating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i.e., two-dimensional recommendation framework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recommendations to each user are made by offering his/her highest-rated items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